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0" r:id="rId3"/>
    <p:sldId id="267" r:id="rId4"/>
    <p:sldId id="258" r:id="rId5"/>
    <p:sldId id="259" r:id="rId6"/>
    <p:sldId id="268" r:id="rId7"/>
    <p:sldId id="271" r:id="rId8"/>
    <p:sldId id="262" r:id="rId9"/>
    <p:sldId id="257" r:id="rId10"/>
    <p:sldId id="273" r:id="rId11"/>
    <p:sldId id="277" r:id="rId12"/>
    <p:sldId id="274" r:id="rId13"/>
    <p:sldId id="276"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FAB1B5-FAD5-691A-C1DD-BF90EA5FCC6C}" v="610" dt="2025-04-14T00:04:31.337"/>
    <p1510:client id="{42ADEFB1-A257-1EA5-651C-BE5ED0B98AA6}" v="301" dt="2025-04-13T17:31:04.772"/>
    <p1510:client id="{F560E090-0463-EEFF-AACE-7FA7BF5EB104}" v="5" dt="2025-04-14T11:30:15.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C4270120-CDFC-48DE-A6EA-6DEEDD0E436A}" type="datetimeFigureOut">
              <a:rPr lang="en-US" dirty="0"/>
              <a:t>4/15/2025</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196A61CA-0502-4EE4-9724-96EA822543E5}" type="slidenum">
              <a:rPr lang="en-US" dirty="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06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2A1F5BA7-0A17-4D30-9B66-E29324151C73}" type="datetimeFigureOut">
              <a:rPr lang="en-US" dirty="0"/>
              <a:t>4/15/2025</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24703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76BEBB1B-D40A-4DB9-B3DE-BAAE675B83CD}" type="datetimeFigureOut">
              <a:rPr lang="en-US" dirty="0"/>
              <a:t>4/15/2025</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176580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A3C9FAAF-C467-4C93-8ECD-39AF5A14D498}" type="datetimeFigureOut">
              <a:rPr lang="en-US" dirty="0"/>
              <a:t>4/15/2025</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81912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E37E480-B2BA-4553-A144-61E7F75833ED}" type="datetimeFigureOut">
              <a:rPr lang="en-US" dirty="0"/>
              <a:t>4/15/2025</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4242583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90E682A-6B53-4B08-AE4D-4C5E659103CC}" type="datetimeFigureOut">
              <a:rPr lang="en-US" dirty="0"/>
              <a:t>4/15/2025</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25582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7C69F0F6-BEBB-4894-ABB2-75C5CBE0DDB9}" type="datetimeFigureOut">
              <a:rPr lang="en-US" dirty="0"/>
              <a:t>4/15/2025</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196A61CA-0502-4EE4-9724-96EA822543E5}" type="slidenum">
              <a:rPr lang="en-US" dirty="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22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8B3E9E5F-17D9-4A30-9DA3-64E46A6DF111}" type="datetimeFigureOut">
              <a:rPr lang="en-US" dirty="0"/>
              <a:t>4/15/2025</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114385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033AC5F0-3BC3-4718-BCCA-24B5655EC864}" type="datetimeFigureOut">
              <a:rPr lang="en-US" dirty="0"/>
              <a:t>4/15/2025</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428005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9EB8BD81-465B-40F2-9A54-9DF3B12AF598}" type="datetimeFigureOut">
              <a:rPr lang="en-US" dirty="0"/>
              <a:t>4/15/2025</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53587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noChangeAspect="1"/>
          </p:cNvSpPr>
          <p:nvPr>
            <p:ph type="pic" idx="1"/>
          </p:nvPr>
        </p:nvSpPr>
        <p:spPr>
          <a:xfrm>
            <a:off x="5334001" y="762000"/>
            <a:ext cx="5333999" cy="5334000"/>
          </a:xfrm>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F04B3CEF-64EF-4C43-9530-8E9CBFD2CAD1}" type="datetimeFigureOut">
              <a:rPr lang="en-US" dirty="0"/>
              <a:t>4/15/2025</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196A61CA-0502-4EE4-9724-96EA822543E5}" type="slidenum">
              <a:rPr lang="en-US" dirty="0"/>
              <a:t>‹#›</a:t>
            </a:fld>
            <a:endParaRPr lang="en-US"/>
          </a:p>
        </p:txBody>
      </p:sp>
    </p:spTree>
    <p:extLst>
      <p:ext uri="{BB962C8B-B14F-4D97-AF65-F5344CB8AC3E}">
        <p14:creationId xmlns:p14="http://schemas.microsoft.com/office/powerpoint/2010/main" val="173582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B70A3DFD-A535-46B2-84C1-61DC8B16A904}" type="datetimeFigureOut">
              <a:rPr lang="en-US" dirty="0"/>
              <a:t>4/15/2025</a:t>
            </a:fld>
            <a:endParaRPr lang="en-US"/>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r>
              <a:rPr lang="en-US"/>
              <a:t>
              </a:t>
            </a:r>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196A61CA-0502-4EE4-9724-96EA822543E5}" type="slidenum">
              <a:rPr lang="en-US" dirty="0"/>
              <a:t>‹#›</a:t>
            </a:fld>
            <a:endParaRPr lang="en-US"/>
          </a:p>
        </p:txBody>
      </p:sp>
    </p:spTree>
    <p:extLst>
      <p:ext uri="{BB962C8B-B14F-4D97-AF65-F5344CB8AC3E}">
        <p14:creationId xmlns:p14="http://schemas.microsoft.com/office/powerpoint/2010/main" val="3901917012"/>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80">
          <p15:clr>
            <a:srgbClr val="F26B43"/>
          </p15:clr>
        </p15:guide>
        <p15:guide id="2" pos="3840">
          <p15:clr>
            <a:srgbClr val="F26B43"/>
          </p15:clr>
        </p15:guide>
        <p15:guide id="3" pos="7200">
          <p15:clr>
            <a:srgbClr val="F26B43"/>
          </p15:clr>
        </p15:guide>
        <p15:guide id="4" pos="6720">
          <p15:clr>
            <a:srgbClr val="F26B43"/>
          </p15:clr>
        </p15:guide>
        <p15:guide id="16" pos="480">
          <p15:clr>
            <a:srgbClr val="F26B43"/>
          </p15:clr>
        </p15:guide>
        <p15:guide id="23" orient="horz"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microsoft.com/en-us/privacy/privacystatement" TargetMode="External"/><Relationship Id="rId3" Type="http://schemas.openxmlformats.org/officeDocument/2006/relationships/hyperlink" Target="https://doi.org/10.32422/mv-cjir.1821" TargetMode="External"/><Relationship Id="rId7" Type="http://schemas.openxmlformats.org/officeDocument/2006/relationships/hyperlink" Target="https://youtu.be/WFoyKJXOmLM?si=XucUgD67GS62RMa9" TargetMode="External"/><Relationship Id="rId2" Type="http://schemas.openxmlformats.org/officeDocument/2006/relationships/hyperlink" Target="https://www.latimes.com/world-nation/story/2021-12-09/the-pandemic-brought-heightened-surveillance-to-save-lives-is-it-here-to-stay" TargetMode="External"/><Relationship Id="rId1" Type="http://schemas.openxmlformats.org/officeDocument/2006/relationships/slideLayout" Target="../slideLayouts/slideLayout2.xml"/><Relationship Id="rId6" Type="http://schemas.openxmlformats.org/officeDocument/2006/relationships/hyperlink" Target="https://doi-org.ezproxy.viu.ca/10.1007/s12290-013-0287-x" TargetMode="External"/><Relationship Id="rId5" Type="http://schemas.openxmlformats.org/officeDocument/2006/relationships/hyperlink" Target="https://ezproxy.viu.ca/login?url=https://www.proquest.com/scholarly-journals/acceptance-digital-surveillance-age-big-data/docview/2512401101/se-2" TargetMode="External"/><Relationship Id="rId4" Type="http://schemas.openxmlformats.org/officeDocument/2006/relationships/hyperlink" Target="https://doi.org/10.1007/978-3-031-16636-5" TargetMode="External"/><Relationship Id="rId9" Type="http://schemas.openxmlformats.org/officeDocument/2006/relationships/hyperlink" Target="https://www.spotify.com/ca-en/legal/privacy-polic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Programming data on computer monitor">
            <a:extLst>
              <a:ext uri="{FF2B5EF4-FFF2-40B4-BE49-F238E27FC236}">
                <a16:creationId xmlns:a16="http://schemas.microsoft.com/office/drawing/2014/main" id="{717E00AA-C901-A340-C0D9-3A7E81D90C9F}"/>
              </a:ext>
            </a:extLst>
          </p:cNvPr>
          <p:cNvPicPr>
            <a:picLocks noChangeAspect="1"/>
          </p:cNvPicPr>
          <p:nvPr/>
        </p:nvPicPr>
        <p:blipFill>
          <a:blip r:embed="rId2">
            <a:alphaModFix amt="40000"/>
          </a:blip>
          <a:srcRect t="6795" b="8936"/>
          <a:stretch/>
        </p:blipFill>
        <p:spPr>
          <a:xfrm>
            <a:off x="20" y="-2"/>
            <a:ext cx="12191980" cy="6858000"/>
          </a:xfrm>
          <a:prstGeom prst="rect">
            <a:avLst/>
          </a:prstGeom>
        </p:spPr>
      </p:pic>
      <p:sp>
        <p:nvSpPr>
          <p:cNvPr id="2" name="Title 1"/>
          <p:cNvSpPr>
            <a:spLocks noGrp="1"/>
          </p:cNvSpPr>
          <p:nvPr>
            <p:ph type="ctrTitle"/>
          </p:nvPr>
        </p:nvSpPr>
        <p:spPr/>
        <p:txBody>
          <a:bodyPr>
            <a:normAutofit/>
          </a:bodyPr>
          <a:lstStyle/>
          <a:p>
            <a:r>
              <a:rPr lang="en-US">
                <a:latin typeface="Bookman Old Style"/>
              </a:rPr>
              <a:t>Eyes Everywhere: The Global Rise of Digital Surveillance</a:t>
            </a:r>
          </a:p>
        </p:txBody>
      </p:sp>
      <p:sp>
        <p:nvSpPr>
          <p:cNvPr id="3" name="Subtitle 2"/>
          <p:cNvSpPr>
            <a:spLocks noGrp="1"/>
          </p:cNvSpPr>
          <p:nvPr>
            <p:ph type="subTitle" idx="1"/>
          </p:nvPr>
        </p:nvSpPr>
        <p:spPr/>
        <p:txBody>
          <a:bodyPr vert="horz" lIns="91440" tIns="45720" rIns="91440" bIns="45720" rtlCol="0">
            <a:normAutofit/>
          </a:bodyPr>
          <a:lstStyle/>
          <a:p>
            <a:r>
              <a:rPr lang="en-US">
                <a:solidFill>
                  <a:schemeClr val="tx1"/>
                </a:solidFill>
                <a:latin typeface="Bookman Old Style"/>
              </a:rPr>
              <a:t>By Seamus Smyth, Tiger Lo, Victoria Lang</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232871B-BDA2-3F9B-0B4C-1D12C1925D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B890FD-E066-F627-C688-8346D74A854A}"/>
              </a:ext>
            </a:extLst>
          </p:cNvPr>
          <p:cNvSpPr>
            <a:spLocks noGrp="1"/>
          </p:cNvSpPr>
          <p:nvPr>
            <p:ph type="title"/>
          </p:nvPr>
        </p:nvSpPr>
        <p:spPr>
          <a:xfrm>
            <a:off x="728526" y="625257"/>
            <a:ext cx="9238434" cy="857559"/>
          </a:xfrm>
        </p:spPr>
        <p:txBody>
          <a:bodyPr>
            <a:normAutofit/>
          </a:bodyPr>
          <a:lstStyle/>
          <a:p>
            <a:r>
              <a:rPr lang="en-US" dirty="0"/>
              <a:t>Digital Surveillance in apps</a:t>
            </a:r>
          </a:p>
        </p:txBody>
      </p:sp>
      <p:sp>
        <p:nvSpPr>
          <p:cNvPr id="6" name="TextBox 5">
            <a:extLst>
              <a:ext uri="{FF2B5EF4-FFF2-40B4-BE49-F238E27FC236}">
                <a16:creationId xmlns:a16="http://schemas.microsoft.com/office/drawing/2014/main" id="{DE10970F-55E7-DFCC-B276-C3B454E4AFB9}"/>
              </a:ext>
            </a:extLst>
          </p:cNvPr>
          <p:cNvSpPr txBox="1"/>
          <p:nvPr/>
        </p:nvSpPr>
        <p:spPr>
          <a:xfrm>
            <a:off x="877824" y="2023872"/>
            <a:ext cx="10017760" cy="12905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30000"/>
              </a:lnSpc>
              <a:spcBef>
                <a:spcPts val="1000"/>
              </a:spcBef>
              <a:buFont typeface="Arial"/>
              <a:buChar char="•"/>
            </a:pPr>
            <a:r>
              <a:rPr lang="en-US" dirty="0"/>
              <a:t>We all use online services in our daily lives, whether it's for socializing, work, or playing games, each app/service has its own method of tracking and using our data for various reasons. </a:t>
            </a:r>
          </a:p>
          <a:p>
            <a:pPr marL="285750" indent="-285750">
              <a:lnSpc>
                <a:spcPct val="130000"/>
              </a:lnSpc>
              <a:spcBef>
                <a:spcPts val="1000"/>
              </a:spcBef>
              <a:buFont typeface="Arial"/>
              <a:buChar char="•"/>
            </a:pPr>
            <a:r>
              <a:rPr lang="en-US" dirty="0"/>
              <a:t>We will be looking into the privacy policy of two online services: Microsoft and Spotify</a:t>
            </a:r>
          </a:p>
        </p:txBody>
      </p:sp>
    </p:spTree>
    <p:extLst>
      <p:ext uri="{BB962C8B-B14F-4D97-AF65-F5344CB8AC3E}">
        <p14:creationId xmlns:p14="http://schemas.microsoft.com/office/powerpoint/2010/main" val="147554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51CD-637D-5B85-3374-C7D29AA57267}"/>
              </a:ext>
            </a:extLst>
          </p:cNvPr>
          <p:cNvSpPr>
            <a:spLocks noGrp="1"/>
          </p:cNvSpPr>
          <p:nvPr>
            <p:ph type="title"/>
          </p:nvPr>
        </p:nvSpPr>
        <p:spPr/>
        <p:txBody>
          <a:bodyPr/>
          <a:lstStyle/>
          <a:p>
            <a:r>
              <a:rPr lang="en-US" dirty="0"/>
              <a:t>Surveillance via Microsoft</a:t>
            </a:r>
          </a:p>
        </p:txBody>
      </p:sp>
      <p:sp>
        <p:nvSpPr>
          <p:cNvPr id="3" name="Content Placeholder 2">
            <a:extLst>
              <a:ext uri="{FF2B5EF4-FFF2-40B4-BE49-F238E27FC236}">
                <a16:creationId xmlns:a16="http://schemas.microsoft.com/office/drawing/2014/main" id="{5E524FCD-AA5B-BC22-26F9-744D8E0000CB}"/>
              </a:ext>
            </a:extLst>
          </p:cNvPr>
          <p:cNvSpPr>
            <a:spLocks noGrp="1"/>
          </p:cNvSpPr>
          <p:nvPr>
            <p:ph idx="1"/>
          </p:nvPr>
        </p:nvSpPr>
        <p:spPr/>
        <p:txBody>
          <a:bodyPr vert="horz" lIns="91440" tIns="45720" rIns="91440" bIns="45720" rtlCol="0" anchor="t">
            <a:normAutofit/>
          </a:bodyPr>
          <a:lstStyle/>
          <a:p>
            <a:r>
              <a:rPr lang="en-US" dirty="0"/>
              <a:t>In September 1999, it was revealed that Microsoft had a built-in backdoor into its systems specifically for the NSA, the American domestic intelligence organization.</a:t>
            </a:r>
          </a:p>
          <a:p>
            <a:r>
              <a:rPr lang="en-US" dirty="0"/>
              <a:t>A European investigative journalist discovered that Microsoft had cooperated with the NSA to insert keys into Microsoft software. An American computer scientist </a:t>
            </a:r>
            <a:r>
              <a:rPr lang="en-US" dirty="0">
                <a:ea typeface="+mn-lt"/>
                <a:cs typeface="+mn-lt"/>
              </a:rPr>
              <a:t>disassembled the code of several Windows codes and found a key labeled "NSAKEY." When questioned, Windows developers refused to clarify the purpose of the key.</a:t>
            </a:r>
          </a:p>
          <a:p>
            <a:r>
              <a:rPr lang="en-US" dirty="0">
                <a:ea typeface="+mn-lt"/>
                <a:cs typeface="+mn-lt"/>
              </a:rPr>
              <a:t>Less than a year later a French intelligence agency prepared a report that the Microsoft had built in backdoors for the NSA. The report also claimed that the NSA was heavily funding Microsoft and that the Pentagon was "Microsoft's biggest client in the world."</a:t>
            </a:r>
          </a:p>
        </p:txBody>
      </p:sp>
      <p:sp>
        <p:nvSpPr>
          <p:cNvPr id="4" name="Date Placeholder 3">
            <a:extLst>
              <a:ext uri="{FF2B5EF4-FFF2-40B4-BE49-F238E27FC236}">
                <a16:creationId xmlns:a16="http://schemas.microsoft.com/office/drawing/2014/main" id="{98601269-099C-327B-E12B-5D2DD2B3C2F0}"/>
              </a:ext>
            </a:extLst>
          </p:cNvPr>
          <p:cNvSpPr>
            <a:spLocks noGrp="1"/>
          </p:cNvSpPr>
          <p:nvPr>
            <p:ph type="dt" sz="half" idx="10"/>
          </p:nvPr>
        </p:nvSpPr>
        <p:spPr/>
        <p:txBody>
          <a:bodyPr/>
          <a:lstStyle/>
          <a:p>
            <a:fld id="{AB8A4020-E4FD-41DC-9C91-F3AD65C30227}" type="datetime1">
              <a:rPr lang="en-US"/>
              <a:t>4/15/2025</a:t>
            </a:fld>
            <a:endParaRPr lang="en-US"/>
          </a:p>
        </p:txBody>
      </p:sp>
      <p:sp>
        <p:nvSpPr>
          <p:cNvPr id="5" name="Footer Placeholder 4">
            <a:extLst>
              <a:ext uri="{FF2B5EF4-FFF2-40B4-BE49-F238E27FC236}">
                <a16:creationId xmlns:a16="http://schemas.microsoft.com/office/drawing/2014/main" id="{2E52800B-36BB-BC26-8A2E-C199A657AE50}"/>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3310DDDC-AB03-E64F-A930-E05DCB3D8120}"/>
              </a:ext>
            </a:extLst>
          </p:cNvPr>
          <p:cNvSpPr>
            <a:spLocks noGrp="1"/>
          </p:cNvSpPr>
          <p:nvPr>
            <p:ph type="sldNum" sz="quarter" idx="12"/>
          </p:nvPr>
        </p:nvSpPr>
        <p:spPr/>
        <p:txBody>
          <a:bodyPr/>
          <a:lstStyle/>
          <a:p>
            <a:fld id="{196A61CA-0502-4EE4-9724-96EA822543E5}" type="slidenum">
              <a:rPr lang="en-US" dirty="0"/>
              <a:t>11</a:t>
            </a:fld>
            <a:endParaRPr lang="en-US"/>
          </a:p>
        </p:txBody>
      </p:sp>
    </p:spTree>
    <p:extLst>
      <p:ext uri="{BB962C8B-B14F-4D97-AF65-F5344CB8AC3E}">
        <p14:creationId xmlns:p14="http://schemas.microsoft.com/office/powerpoint/2010/main" val="2529821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036CA51-AF00-C72C-9B1F-90A01C2AF0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2B69C4-F8E1-E42B-FCA5-EB3A9FF0619B}"/>
              </a:ext>
            </a:extLst>
          </p:cNvPr>
          <p:cNvSpPr>
            <a:spLocks noGrp="1"/>
          </p:cNvSpPr>
          <p:nvPr>
            <p:ph type="title"/>
          </p:nvPr>
        </p:nvSpPr>
        <p:spPr>
          <a:xfrm>
            <a:off x="728526" y="625257"/>
            <a:ext cx="9238434" cy="857559"/>
          </a:xfrm>
        </p:spPr>
        <p:txBody>
          <a:bodyPr>
            <a:normAutofit/>
          </a:bodyPr>
          <a:lstStyle/>
          <a:p>
            <a:r>
              <a:rPr lang="en-US" dirty="0"/>
              <a:t>Summary of Privacy Policies</a:t>
            </a:r>
            <a:endParaRPr lang="en-US" b="0" dirty="0">
              <a:solidFill>
                <a:srgbClr val="000000"/>
              </a:solidFill>
            </a:endParaRPr>
          </a:p>
          <a:p>
            <a:endParaRPr lang="en-US" dirty="0"/>
          </a:p>
        </p:txBody>
      </p:sp>
      <p:sp>
        <p:nvSpPr>
          <p:cNvPr id="12" name="Text Placeholder 2">
            <a:extLst>
              <a:ext uri="{FF2B5EF4-FFF2-40B4-BE49-F238E27FC236}">
                <a16:creationId xmlns:a16="http://schemas.microsoft.com/office/drawing/2014/main" id="{8784E3AE-8C59-7F92-E89A-4955482E02B4}"/>
              </a:ext>
            </a:extLst>
          </p:cNvPr>
          <p:cNvSpPr txBox="1">
            <a:spLocks/>
          </p:cNvSpPr>
          <p:nvPr/>
        </p:nvSpPr>
        <p:spPr>
          <a:xfrm>
            <a:off x="438049" y="1361386"/>
            <a:ext cx="4495799" cy="704232"/>
          </a:xfrm>
          <a:prstGeom prst="rect">
            <a:avLst/>
          </a:prstGeom>
        </p:spPr>
        <p:txBody>
          <a:bodyPr vert="horz" lIns="91440" tIns="45720" rIns="91440" bIns="45720" rtlCol="0" anchor="t">
            <a:normAutofit/>
          </a:bodyPr>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Microsoft</a:t>
            </a:r>
            <a:endParaRPr lang="en-US" b="1"/>
          </a:p>
        </p:txBody>
      </p:sp>
      <p:sp>
        <p:nvSpPr>
          <p:cNvPr id="14" name="Content Placeholder 3">
            <a:extLst>
              <a:ext uri="{FF2B5EF4-FFF2-40B4-BE49-F238E27FC236}">
                <a16:creationId xmlns:a16="http://schemas.microsoft.com/office/drawing/2014/main" id="{D48CA284-182B-EC5A-EEA7-A68AD0C97936}"/>
              </a:ext>
            </a:extLst>
          </p:cNvPr>
          <p:cNvSpPr txBox="1">
            <a:spLocks/>
          </p:cNvSpPr>
          <p:nvPr/>
        </p:nvSpPr>
        <p:spPr>
          <a:xfrm>
            <a:off x="438049" y="1886760"/>
            <a:ext cx="5165992" cy="4971239"/>
          </a:xfrm>
          <a:prstGeom prst="rect">
            <a:avLst/>
          </a:prstGeom>
        </p:spPr>
        <p:txBody>
          <a:bodyPr vert="horz" lIns="91440" tIns="45720" rIns="91440" bIns="45720" rtlCol="0" anchor="t">
            <a:normAutofit lnSpcReduction="10000"/>
          </a:bodyPr>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Data is collected from your interactions with the products, services, affiliated organizations, and third parties</a:t>
            </a:r>
          </a:p>
          <a:p>
            <a:pPr>
              <a:lnSpc>
                <a:spcPct val="150000"/>
              </a:lnSpc>
            </a:pPr>
            <a:r>
              <a:rPr lang="en-US" dirty="0"/>
              <a:t>Data is used to personalize the experience and to improve their products</a:t>
            </a:r>
          </a:p>
          <a:p>
            <a:r>
              <a:rPr lang="en-US" dirty="0"/>
              <a:t>Data gathered by cookies are sent to third parties to improve their products</a:t>
            </a:r>
          </a:p>
          <a:p>
            <a:r>
              <a:rPr lang="en-US" dirty="0"/>
              <a:t>Microsoft will not "knowingly" ask children (under 13) to supply additional data</a:t>
            </a:r>
          </a:p>
          <a:p>
            <a:r>
              <a:rPr lang="en-US" dirty="0"/>
              <a:t>You can lose access to a product or data if the account affiliated with that product is deactivated even if you paid for it</a:t>
            </a:r>
          </a:p>
          <a:p>
            <a:endParaRPr lang="en-US" dirty="0"/>
          </a:p>
        </p:txBody>
      </p:sp>
      <p:sp>
        <p:nvSpPr>
          <p:cNvPr id="16" name="Text Placeholder 4">
            <a:extLst>
              <a:ext uri="{FF2B5EF4-FFF2-40B4-BE49-F238E27FC236}">
                <a16:creationId xmlns:a16="http://schemas.microsoft.com/office/drawing/2014/main" id="{FC1DE024-9335-0CC7-2F14-826ED9936B2F}"/>
              </a:ext>
            </a:extLst>
          </p:cNvPr>
          <p:cNvSpPr txBox="1">
            <a:spLocks/>
          </p:cNvSpPr>
          <p:nvPr/>
        </p:nvSpPr>
        <p:spPr>
          <a:xfrm>
            <a:off x="6091627" y="1361384"/>
            <a:ext cx="4495800" cy="704233"/>
          </a:xfrm>
          <a:prstGeom prst="rect">
            <a:avLst/>
          </a:prstGeom>
        </p:spPr>
        <p:txBody>
          <a:bodyPr lIns="91440" tIns="45720" rIns="91440" bIns="45720" anchor="t"/>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Spotify</a:t>
            </a:r>
            <a:endParaRPr lang="en-US"/>
          </a:p>
        </p:txBody>
      </p:sp>
      <p:sp>
        <p:nvSpPr>
          <p:cNvPr id="19" name="TextBox 18">
            <a:extLst>
              <a:ext uri="{FF2B5EF4-FFF2-40B4-BE49-F238E27FC236}">
                <a16:creationId xmlns:a16="http://schemas.microsoft.com/office/drawing/2014/main" id="{FF9C8600-E085-6D77-5A37-90F70D89D710}"/>
              </a:ext>
            </a:extLst>
          </p:cNvPr>
          <p:cNvSpPr txBox="1"/>
          <p:nvPr/>
        </p:nvSpPr>
        <p:spPr>
          <a:xfrm>
            <a:off x="6096000" y="1817540"/>
            <a:ext cx="5159542" cy="46145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Font typeface="Arial"/>
              <a:buChar char="•"/>
            </a:pPr>
            <a:r>
              <a:rPr lang="en-US" dirty="0"/>
              <a:t>Your data will be processed if they're "interested" in it</a:t>
            </a:r>
            <a:endParaRPr lang="en-US"/>
          </a:p>
          <a:p>
            <a:pPr marL="285750" indent="-285750">
              <a:lnSpc>
                <a:spcPct val="150000"/>
              </a:lnSpc>
              <a:buFont typeface="Arial"/>
              <a:buChar char="•"/>
            </a:pPr>
            <a:r>
              <a:rPr lang="en-US" dirty="0"/>
              <a:t>Your data can be transferred to other countries</a:t>
            </a:r>
          </a:p>
          <a:p>
            <a:pPr marL="285750" indent="-285750">
              <a:lnSpc>
                <a:spcPct val="150000"/>
              </a:lnSpc>
              <a:buFont typeface="Arial"/>
              <a:buChar char="•"/>
            </a:pPr>
            <a:r>
              <a:rPr lang="en-US" dirty="0"/>
              <a:t>Potential buyers can buy your data</a:t>
            </a:r>
          </a:p>
          <a:p>
            <a:pPr marL="285750" indent="-285750">
              <a:lnSpc>
                <a:spcPct val="150000"/>
              </a:lnSpc>
              <a:buFont typeface="Arial"/>
              <a:buChar char="•"/>
            </a:pPr>
            <a:r>
              <a:rPr lang="en-US" dirty="0"/>
              <a:t>Spotify will not "knowingly" ask children (under 13) to supply additional data</a:t>
            </a:r>
          </a:p>
          <a:p>
            <a:pPr marL="285750" indent="-285750">
              <a:lnSpc>
                <a:spcPct val="150000"/>
              </a:lnSpc>
              <a:buFont typeface="Arial"/>
              <a:buChar char="•"/>
            </a:pPr>
            <a:r>
              <a:rPr lang="en-US" dirty="0"/>
              <a:t>When you request to delete your data not all of it will be deleted</a:t>
            </a:r>
          </a:p>
          <a:p>
            <a:pPr marL="285750" indent="-285750">
              <a:lnSpc>
                <a:spcPct val="150000"/>
              </a:lnSpc>
              <a:buFont typeface="Arial"/>
              <a:buChar char="•"/>
            </a:pPr>
            <a:r>
              <a:rPr lang="en-US" dirty="0"/>
              <a:t>If your Spotify account is linked to a different app, Spotify can get your data associated with the other app</a:t>
            </a:r>
          </a:p>
        </p:txBody>
      </p:sp>
    </p:spTree>
    <p:extLst>
      <p:ext uri="{BB962C8B-B14F-4D97-AF65-F5344CB8AC3E}">
        <p14:creationId xmlns:p14="http://schemas.microsoft.com/office/powerpoint/2010/main" val="348422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F8CCF9F-9AA0-E511-3731-3B4C6AD7F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6D02D4-B313-6E36-8197-2053FC43B140}"/>
              </a:ext>
            </a:extLst>
          </p:cNvPr>
          <p:cNvSpPr>
            <a:spLocks noGrp="1"/>
          </p:cNvSpPr>
          <p:nvPr>
            <p:ph type="title"/>
          </p:nvPr>
        </p:nvSpPr>
        <p:spPr>
          <a:xfrm>
            <a:off x="728526" y="625257"/>
            <a:ext cx="9238434" cy="857559"/>
          </a:xfrm>
        </p:spPr>
        <p:txBody>
          <a:bodyPr>
            <a:normAutofit/>
          </a:bodyPr>
          <a:lstStyle/>
          <a:p>
            <a:r>
              <a:rPr lang="en-US" dirty="0"/>
              <a:t>What does all this mean?</a:t>
            </a:r>
          </a:p>
        </p:txBody>
      </p:sp>
      <p:sp>
        <p:nvSpPr>
          <p:cNvPr id="6" name="TextBox 5">
            <a:extLst>
              <a:ext uri="{FF2B5EF4-FFF2-40B4-BE49-F238E27FC236}">
                <a16:creationId xmlns:a16="http://schemas.microsoft.com/office/drawing/2014/main" id="{146FB1B9-DAFD-D74D-9F3D-9ED193BD170A}"/>
              </a:ext>
            </a:extLst>
          </p:cNvPr>
          <p:cNvSpPr txBox="1"/>
          <p:nvPr/>
        </p:nvSpPr>
        <p:spPr>
          <a:xfrm>
            <a:off x="877824" y="2023872"/>
            <a:ext cx="10017760" cy="31951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30000"/>
              </a:lnSpc>
              <a:spcBef>
                <a:spcPts val="1000"/>
              </a:spcBef>
              <a:buFont typeface="Arial"/>
              <a:buChar char="•"/>
            </a:pPr>
            <a:r>
              <a:rPr lang="en-US" dirty="0"/>
              <a:t>Corporations are not looking out for our safety; they're trying to maximize profits and retain retention</a:t>
            </a:r>
          </a:p>
          <a:p>
            <a:pPr marL="285750" indent="-285750">
              <a:lnSpc>
                <a:spcPct val="130000"/>
              </a:lnSpc>
              <a:spcBef>
                <a:spcPts val="1000"/>
              </a:spcBef>
              <a:buFont typeface="Arial"/>
              <a:buChar char="•"/>
            </a:pPr>
            <a:r>
              <a:rPr lang="en-US" dirty="0"/>
              <a:t>They both say that they won't "</a:t>
            </a:r>
            <a:r>
              <a:rPr lang="en-US" dirty="0">
                <a:latin typeface="Trade Gothic Next Light"/>
                <a:cs typeface="Segoe UI"/>
              </a:rPr>
              <a:t>knowingly ask children under 13 to provide more data than is required to provide for the product." So why ask in the first place? What's so valuable about the child's data? </a:t>
            </a:r>
          </a:p>
          <a:p>
            <a:pPr marL="285750" indent="-285750">
              <a:lnSpc>
                <a:spcPct val="130000"/>
              </a:lnSpc>
              <a:spcBef>
                <a:spcPts val="1000"/>
              </a:spcBef>
              <a:buFont typeface="Arial"/>
              <a:buChar char="•"/>
            </a:pPr>
            <a:r>
              <a:rPr lang="en-US" dirty="0">
                <a:solidFill>
                  <a:srgbClr val="FFFFFF"/>
                </a:solidFill>
                <a:latin typeface="Trade Gothic Next Light"/>
                <a:cs typeface="Segoe UI"/>
              </a:rPr>
              <a:t>Since some corporations share your data with affiliated corporations, there's a possibility that other companies may do the same. If every company does that then your data can go anywhere within </a:t>
            </a:r>
            <a:r>
              <a:rPr lang="en-US">
                <a:solidFill>
                  <a:srgbClr val="FFFFFF"/>
                </a:solidFill>
                <a:latin typeface="Trade Gothic Next Light"/>
                <a:cs typeface="Segoe UI"/>
              </a:rPr>
              <a:t>Earth</a:t>
            </a:r>
          </a:p>
        </p:txBody>
      </p:sp>
    </p:spTree>
    <p:extLst>
      <p:ext uri="{BB962C8B-B14F-4D97-AF65-F5344CB8AC3E}">
        <p14:creationId xmlns:p14="http://schemas.microsoft.com/office/powerpoint/2010/main" val="54939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EA311-5CF3-FC4F-6AF5-704362113FE0}"/>
              </a:ext>
            </a:extLst>
          </p:cNvPr>
          <p:cNvSpPr>
            <a:spLocks noGrp="1"/>
          </p:cNvSpPr>
          <p:nvPr>
            <p:ph type="title"/>
          </p:nvPr>
        </p:nvSpPr>
        <p:spPr>
          <a:xfrm>
            <a:off x="833029" y="393028"/>
            <a:ext cx="9238434" cy="857559"/>
          </a:xfrm>
        </p:spPr>
        <p:txBody>
          <a:bodyPr/>
          <a:lstStyle/>
          <a:p>
            <a:r>
              <a:rPr lang="en-US"/>
              <a:t>References</a:t>
            </a:r>
          </a:p>
        </p:txBody>
      </p:sp>
      <p:sp>
        <p:nvSpPr>
          <p:cNvPr id="3" name="Content Placeholder 2">
            <a:extLst>
              <a:ext uri="{FF2B5EF4-FFF2-40B4-BE49-F238E27FC236}">
                <a16:creationId xmlns:a16="http://schemas.microsoft.com/office/drawing/2014/main" id="{BBA4A015-C7E9-2578-49AC-993D094A3A92}"/>
              </a:ext>
            </a:extLst>
          </p:cNvPr>
          <p:cNvSpPr>
            <a:spLocks noGrp="1"/>
          </p:cNvSpPr>
          <p:nvPr>
            <p:ph idx="1"/>
          </p:nvPr>
        </p:nvSpPr>
        <p:spPr>
          <a:xfrm>
            <a:off x="655320" y="1251585"/>
            <a:ext cx="10515600" cy="5255578"/>
          </a:xfrm>
        </p:spPr>
        <p:txBody>
          <a:bodyPr vert="horz" lIns="91440" tIns="45720" rIns="91440" bIns="45720" rtlCol="0" anchor="t">
            <a:normAutofit/>
          </a:bodyPr>
          <a:lstStyle/>
          <a:p>
            <a:endParaRPr lang="en-US" sz="1200">
              <a:latin typeface="Calibri"/>
              <a:ea typeface="Verdana"/>
              <a:cs typeface="Calibri"/>
            </a:endParaRPr>
          </a:p>
          <a:p>
            <a:r>
              <a:rPr lang="en-US" sz="1200">
                <a:ea typeface="+mn-lt"/>
                <a:cs typeface="+mn-lt"/>
              </a:rPr>
              <a:t>Kim, V. (2021, December 9). </a:t>
            </a:r>
            <a:r>
              <a:rPr lang="en-US" sz="1200" i="1">
                <a:ea typeface="+mn-lt"/>
                <a:cs typeface="+mn-lt"/>
              </a:rPr>
              <a:t>Who’s watching? how governments used the pandemic to normalize surveillance</a:t>
            </a:r>
            <a:r>
              <a:rPr lang="en-US" sz="1200">
                <a:ea typeface="+mn-lt"/>
                <a:cs typeface="+mn-lt"/>
              </a:rPr>
              <a:t>. Los Angeles Times. </a:t>
            </a:r>
            <a:r>
              <a:rPr lang="en-US" sz="1200">
                <a:ea typeface="+mn-lt"/>
                <a:cs typeface="+mn-lt"/>
                <a:hlinkClick r:id="rId2">
                  <a:extLst>
                    <a:ext uri="{A12FA001-AC4F-418D-AE19-62706E023703}">
                      <ahyp:hlinkClr xmlns:ahyp="http://schemas.microsoft.com/office/drawing/2018/hyperlinkcolor" val="tx"/>
                    </a:ext>
                  </a:extLst>
                </a:hlinkClick>
              </a:rPr>
              <a:t>https://www.latimes.com/world-nation/story/2021-12-09/the-pandemic-brought-heightened-surveillance-to-save-lives-is-it-here-to-stay</a:t>
            </a:r>
            <a:r>
              <a:rPr lang="en-US" sz="1200">
                <a:ea typeface="+mn-lt"/>
                <a:cs typeface="+mn-lt"/>
              </a:rPr>
              <a:t> </a:t>
            </a:r>
            <a:endParaRPr lang="en-US" sz="1200">
              <a:latin typeface="Trade Gothic Next Light"/>
              <a:ea typeface="Verdana"/>
              <a:cs typeface="Calibri"/>
            </a:endParaRPr>
          </a:p>
          <a:p>
            <a:r>
              <a:rPr lang="en-US" sz="1200">
                <a:latin typeface="Trade Gothic Next Light"/>
                <a:ea typeface="Verdana"/>
                <a:cs typeface="Calibri"/>
              </a:rPr>
              <a:t>Maati, A., &amp; </a:t>
            </a:r>
            <a:r>
              <a:rPr lang="en-US" sz="1200" err="1">
                <a:latin typeface="Trade Gothic Next Light"/>
                <a:ea typeface="Verdana"/>
                <a:cs typeface="Calibri"/>
              </a:rPr>
              <a:t>Švedkauskas</a:t>
            </a:r>
            <a:r>
              <a:rPr lang="en-US" sz="1200">
                <a:latin typeface="Trade Gothic Next Light"/>
                <a:ea typeface="Verdana"/>
                <a:cs typeface="Calibri"/>
              </a:rPr>
              <a:t>, Ž. (2021). Long-term Prescription? Digital Surveillance is Here to Stay.</a:t>
            </a:r>
            <a:r>
              <a:rPr lang="en-US" sz="1200" i="1">
                <a:latin typeface="Trade Gothic Next Light"/>
                <a:ea typeface="Verdana"/>
                <a:cs typeface="Calibri"/>
              </a:rPr>
              <a:t> </a:t>
            </a:r>
            <a:r>
              <a:rPr lang="en-US" sz="1200" i="1" err="1">
                <a:latin typeface="Trade Gothic Next Light"/>
                <a:ea typeface="Verdana"/>
                <a:cs typeface="Calibri"/>
              </a:rPr>
              <a:t>Mezinárodní</a:t>
            </a:r>
            <a:r>
              <a:rPr lang="en-US" sz="1200" i="1">
                <a:latin typeface="Trade Gothic Next Light"/>
                <a:ea typeface="Verdana"/>
                <a:cs typeface="Calibri"/>
              </a:rPr>
              <a:t> </a:t>
            </a:r>
            <a:r>
              <a:rPr lang="en-US" sz="1200" i="1" err="1">
                <a:latin typeface="Trade Gothic Next Light"/>
                <a:ea typeface="Verdana"/>
                <a:cs typeface="Calibri"/>
              </a:rPr>
              <a:t>Vztahy</a:t>
            </a:r>
            <a:r>
              <a:rPr lang="en-US" sz="1200" i="1">
                <a:latin typeface="Trade Gothic Next Light"/>
                <a:ea typeface="Verdana"/>
                <a:cs typeface="Calibri"/>
              </a:rPr>
              <a:t>, 56</a:t>
            </a:r>
            <a:r>
              <a:rPr lang="en-US" sz="1200">
                <a:latin typeface="Trade Gothic Next Light"/>
                <a:ea typeface="Verdana"/>
                <a:cs typeface="Calibri"/>
              </a:rPr>
              <a:t>(4), 105-117. </a:t>
            </a:r>
            <a:r>
              <a:rPr lang="en-US" sz="1200">
                <a:latin typeface="Trade Gothic Next Light"/>
                <a:ea typeface="Verdana"/>
                <a:cs typeface="Calibri"/>
                <a:hlinkClick r:id="rId3">
                  <a:extLst>
                    <a:ext uri="{A12FA001-AC4F-418D-AE19-62706E023703}">
                      <ahyp:hlinkClr xmlns:ahyp="http://schemas.microsoft.com/office/drawing/2018/hyperlinkcolor" val="tx"/>
                    </a:ext>
                  </a:extLst>
                </a:hlinkClick>
              </a:rPr>
              <a:t>https://doi.org/10.32422/mv-cjir.1821</a:t>
            </a:r>
            <a:endParaRPr lang="en-US" sz="1200">
              <a:latin typeface="Trade Gothic Next Light"/>
              <a:ea typeface="Verdana"/>
              <a:cs typeface="Calibri"/>
            </a:endParaRPr>
          </a:p>
          <a:p>
            <a:r>
              <a:rPr lang="en-US" sz="1200" err="1">
                <a:latin typeface="Trade Gothic Next Light"/>
                <a:ea typeface="Calibri"/>
                <a:cs typeface="Calibri"/>
              </a:rPr>
              <a:t>Munoriyarwa</a:t>
            </a:r>
            <a:r>
              <a:rPr lang="en-US" sz="1200">
                <a:latin typeface="Trade Gothic Next Light"/>
                <a:ea typeface="Calibri"/>
                <a:cs typeface="Calibri"/>
              </a:rPr>
              <a:t>, A., &amp; Mare, A. (2022). </a:t>
            </a:r>
            <a:r>
              <a:rPr lang="en-US" sz="1200" i="1">
                <a:latin typeface="Trade Gothic Next Light"/>
                <a:ea typeface="Calibri"/>
                <a:cs typeface="Calibri"/>
              </a:rPr>
              <a:t>Digital Surveillance in Southern Africa : Policies, Politics and Practices</a:t>
            </a:r>
            <a:r>
              <a:rPr lang="en-US" sz="1200">
                <a:latin typeface="Trade Gothic Next Light"/>
                <a:ea typeface="Calibri"/>
                <a:cs typeface="Calibri"/>
              </a:rPr>
              <a:t> (1st ed. 2022.). Springer International Publishing. </a:t>
            </a:r>
            <a:r>
              <a:rPr lang="en-US" sz="1200">
                <a:latin typeface="Trade Gothic Next Light"/>
                <a:ea typeface="Calibri"/>
                <a:cs typeface="Calibri"/>
                <a:hlinkClick r:id="rId4">
                  <a:extLst>
                    <a:ext uri="{A12FA001-AC4F-418D-AE19-62706E023703}">
                      <ahyp:hlinkClr xmlns:ahyp="http://schemas.microsoft.com/office/drawing/2018/hyperlinkcolor" val="tx"/>
                    </a:ext>
                  </a:extLst>
                </a:hlinkClick>
              </a:rPr>
              <a:t>https://doi.org/10.1007/978-3-031-16636-5</a:t>
            </a:r>
            <a:endParaRPr lang="en-US" sz="1200">
              <a:latin typeface="Trade Gothic Next Light"/>
              <a:ea typeface="Verdana"/>
              <a:cs typeface="Calibri"/>
            </a:endParaRPr>
          </a:p>
          <a:p>
            <a:r>
              <a:rPr lang="en-US" sz="1200">
                <a:latin typeface="Trade Gothic Next Light"/>
                <a:ea typeface="Verdana"/>
                <a:cs typeface="Calibri"/>
              </a:rPr>
              <a:t>Westerlund, M., Isabelle, D. A., &amp; </a:t>
            </a:r>
            <a:r>
              <a:rPr lang="en-US" sz="1200" err="1">
                <a:latin typeface="Trade Gothic Next Light"/>
                <a:ea typeface="Verdana"/>
                <a:cs typeface="Calibri"/>
              </a:rPr>
              <a:t>Leminen</a:t>
            </a:r>
            <a:r>
              <a:rPr lang="en-US" sz="1200">
                <a:latin typeface="Trade Gothic Next Light"/>
                <a:ea typeface="Verdana"/>
                <a:cs typeface="Calibri"/>
              </a:rPr>
              <a:t>, S. (2021). The Acceptance of Digital Surveillance in an Age of Big Data.</a:t>
            </a:r>
            <a:r>
              <a:rPr lang="en-US" sz="1200" i="1">
                <a:latin typeface="Trade Gothic Next Light"/>
                <a:ea typeface="Verdana"/>
                <a:cs typeface="Calibri"/>
              </a:rPr>
              <a:t> Technology Innovation Management Review, 11</a:t>
            </a:r>
            <a:r>
              <a:rPr lang="en-US" sz="1200">
                <a:latin typeface="Trade Gothic Next Light"/>
                <a:ea typeface="Verdana"/>
                <a:cs typeface="Calibri"/>
              </a:rPr>
              <a:t>(3), 32-44. </a:t>
            </a:r>
            <a:r>
              <a:rPr lang="en-US" sz="1200">
                <a:latin typeface="Trade Gothic Next Light"/>
                <a:ea typeface="Verdana"/>
                <a:cs typeface="Calibri"/>
                <a:hlinkClick r:id="rId5">
                  <a:extLst>
                    <a:ext uri="{A12FA001-AC4F-418D-AE19-62706E023703}">
                      <ahyp:hlinkClr xmlns:ahyp="http://schemas.microsoft.com/office/drawing/2018/hyperlinkcolor" val="tx"/>
                    </a:ext>
                  </a:extLst>
                </a:hlinkClick>
              </a:rPr>
              <a:t>https://ezproxy.viu.ca/login?url=https://www.proquest.com/scholarly-journals/acceptance-digital-surveillance-age-big-data/docview/2512401101/se-2</a:t>
            </a:r>
            <a:endParaRPr lang="en-US" sz="1200">
              <a:latin typeface="Trade Gothic Next Light"/>
              <a:ea typeface="Verdana"/>
              <a:cs typeface="Calibri"/>
            </a:endParaRPr>
          </a:p>
          <a:p>
            <a:r>
              <a:rPr lang="en-US" sz="1200">
                <a:latin typeface="Trade Gothic Next Light"/>
                <a:ea typeface="Verdana"/>
                <a:cs typeface="Calibri"/>
              </a:rPr>
              <a:t>Zevenbergen, B. Adventures in digital surveillance. </a:t>
            </a:r>
            <a:r>
              <a:rPr lang="en-US" sz="1200" i="1">
                <a:latin typeface="Trade Gothic Next Light"/>
                <a:ea typeface="Verdana"/>
                <a:cs typeface="Calibri"/>
              </a:rPr>
              <a:t>European View</a:t>
            </a:r>
            <a:r>
              <a:rPr lang="en-US" sz="1200">
                <a:latin typeface="Trade Gothic Next Light"/>
                <a:ea typeface="Verdana"/>
                <a:cs typeface="Calibri"/>
              </a:rPr>
              <a:t> 12, 223–233 (2013). </a:t>
            </a:r>
            <a:r>
              <a:rPr lang="en-US" sz="1200">
                <a:latin typeface="Trade Gothic Next Light"/>
                <a:ea typeface="Verdana"/>
                <a:cs typeface="Calibri"/>
                <a:hlinkClick r:id="rId6">
                  <a:extLst>
                    <a:ext uri="{A12FA001-AC4F-418D-AE19-62706E023703}">
                      <ahyp:hlinkClr xmlns:ahyp="http://schemas.microsoft.com/office/drawing/2018/hyperlinkcolor" val="tx"/>
                    </a:ext>
                  </a:extLst>
                </a:hlinkClick>
              </a:rPr>
              <a:t>https://doi-org.ezproxy.viu.ca/10.1007/s12290-013-0287-x</a:t>
            </a:r>
            <a:r>
              <a:rPr lang="en-US" sz="1200">
                <a:latin typeface="Trade Gothic Next Light"/>
                <a:ea typeface="Verdana"/>
                <a:cs typeface="Calibri"/>
              </a:rPr>
              <a:t> </a:t>
            </a:r>
          </a:p>
          <a:p>
            <a:r>
              <a:rPr lang="en-US" sz="1200" dirty="0">
                <a:ea typeface="+mn-lt"/>
                <a:cs typeface="+mn-lt"/>
                <a:hlinkClick r:id="rId7"/>
              </a:rPr>
              <a:t>https://youtu.be/WFoyKJXOmLM?si=XucUgD67GS62RMa9</a:t>
            </a:r>
            <a:endParaRPr lang="en-US" sz="1200">
              <a:latin typeface="Trade Gothic Next Light"/>
              <a:ea typeface="Verdana"/>
              <a:cs typeface="Calibri"/>
            </a:endParaRPr>
          </a:p>
          <a:p>
            <a:r>
              <a:rPr lang="en-US" sz="1200" dirty="0">
                <a:ea typeface="+mn-lt"/>
                <a:cs typeface="+mn-lt"/>
                <a:hlinkClick r:id="rId8"/>
              </a:rPr>
              <a:t>Microsoft Privacy Statement – Microsoft privacy</a:t>
            </a:r>
            <a:endParaRPr lang="en-US" sz="1200" dirty="0">
              <a:latin typeface="Trade Gothic Next Light"/>
              <a:ea typeface="Verdana"/>
              <a:cs typeface="Calibri"/>
            </a:endParaRPr>
          </a:p>
          <a:p>
            <a:r>
              <a:rPr lang="en-US" sz="1200" dirty="0">
                <a:ea typeface="+mn-lt"/>
                <a:cs typeface="+mn-lt"/>
                <a:hlinkClick r:id="rId9"/>
              </a:rPr>
              <a:t>Privacy Policy - Spotify</a:t>
            </a:r>
            <a:endParaRPr lang="en-US" sz="1200" dirty="0">
              <a:latin typeface="Trade Gothic Next Light"/>
              <a:ea typeface="Verdana"/>
              <a:cs typeface="Calibri"/>
            </a:endParaRPr>
          </a:p>
          <a:p>
            <a:endParaRPr lang="en-US" sz="1200">
              <a:latin typeface="Calibri"/>
              <a:ea typeface="Verdana"/>
              <a:cs typeface="Calibri"/>
            </a:endParaRPr>
          </a:p>
          <a:p>
            <a:endParaRPr lang="en-US" sz="1200">
              <a:latin typeface="Calibri"/>
              <a:ea typeface="Source Sans Pro"/>
              <a:cs typeface="Calibri"/>
            </a:endParaRPr>
          </a:p>
        </p:txBody>
      </p:sp>
    </p:spTree>
    <p:extLst>
      <p:ext uri="{BB962C8B-B14F-4D97-AF65-F5344CB8AC3E}">
        <p14:creationId xmlns:p14="http://schemas.microsoft.com/office/powerpoint/2010/main" val="213475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6FD70-A06F-D42D-F267-6DC7E78CA87F}"/>
              </a:ext>
            </a:extLst>
          </p:cNvPr>
          <p:cNvSpPr>
            <a:spLocks noGrp="1"/>
          </p:cNvSpPr>
          <p:nvPr>
            <p:ph type="title"/>
          </p:nvPr>
        </p:nvSpPr>
        <p:spPr>
          <a:xfrm>
            <a:off x="269240" y="671492"/>
            <a:ext cx="10461171" cy="722666"/>
          </a:xfrm>
        </p:spPr>
        <p:txBody>
          <a:bodyPr>
            <a:normAutofit/>
          </a:bodyPr>
          <a:lstStyle/>
          <a:p>
            <a:pPr algn="ctr"/>
            <a:r>
              <a:rPr lang="en-US" sz="3200"/>
              <a:t>The Whistleblower: Edward Snowden</a:t>
            </a:r>
          </a:p>
        </p:txBody>
      </p:sp>
      <p:sp>
        <p:nvSpPr>
          <p:cNvPr id="3" name="Content Placeholder 2">
            <a:extLst>
              <a:ext uri="{FF2B5EF4-FFF2-40B4-BE49-F238E27FC236}">
                <a16:creationId xmlns:a16="http://schemas.microsoft.com/office/drawing/2014/main" id="{6D01070A-350D-E559-5818-898281094739}"/>
              </a:ext>
            </a:extLst>
          </p:cNvPr>
          <p:cNvSpPr>
            <a:spLocks noGrp="1"/>
          </p:cNvSpPr>
          <p:nvPr>
            <p:ph idx="1"/>
          </p:nvPr>
        </p:nvSpPr>
        <p:spPr>
          <a:xfrm>
            <a:off x="970550" y="1709966"/>
            <a:ext cx="10257971" cy="4351338"/>
          </a:xfrm>
        </p:spPr>
        <p:txBody>
          <a:bodyPr vert="horz" lIns="91440" tIns="45720" rIns="91440" bIns="45720" rtlCol="0" anchor="t">
            <a:normAutofit/>
          </a:bodyPr>
          <a:lstStyle/>
          <a:p>
            <a:r>
              <a:rPr lang="en-US"/>
              <a:t>Snowden was an NSA contractor who leaked classified documents in 2013, revealing mass surveillance programs collected by the NSA and its partners</a:t>
            </a:r>
          </a:p>
          <a:p>
            <a:r>
              <a:rPr lang="en-US"/>
              <a:t>He exposed a program called PRISM, which allows direct access to user data from major tech companies, a program called </a:t>
            </a:r>
            <a:r>
              <a:rPr lang="en-US" err="1"/>
              <a:t>XKeyScore</a:t>
            </a:r>
            <a:r>
              <a:rPr lang="en-US"/>
              <a:t> which enables real-time monitoring of internet activity, and the mass metadata collection of phone records, among other things</a:t>
            </a:r>
          </a:p>
          <a:p>
            <a:r>
              <a:rPr lang="en-US"/>
              <a:t>Snowden's leaks confirmed that Canada's intelligence agency was actively involved in mass surveillance</a:t>
            </a:r>
          </a:p>
          <a:p>
            <a:r>
              <a:rPr lang="en-US"/>
              <a:t>This sparked global debates on privacy vs. security, and led to legal policy changes like Bill C-59 in 2019 which brought stricter limitations on intelligence gathering</a:t>
            </a:r>
          </a:p>
        </p:txBody>
      </p:sp>
    </p:spTree>
    <p:extLst>
      <p:ext uri="{BB962C8B-B14F-4D97-AF65-F5344CB8AC3E}">
        <p14:creationId xmlns:p14="http://schemas.microsoft.com/office/powerpoint/2010/main" val="804916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5F2146-6AEB-A089-5C31-25781745A1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76E22C-8669-99DB-45EB-3C1AE158D4C2}"/>
              </a:ext>
            </a:extLst>
          </p:cNvPr>
          <p:cNvSpPr>
            <a:spLocks noGrp="1"/>
          </p:cNvSpPr>
          <p:nvPr>
            <p:ph type="title"/>
          </p:nvPr>
        </p:nvSpPr>
        <p:spPr>
          <a:xfrm>
            <a:off x="858520" y="559732"/>
            <a:ext cx="10461171" cy="722666"/>
          </a:xfrm>
        </p:spPr>
        <p:txBody>
          <a:bodyPr>
            <a:normAutofit/>
          </a:bodyPr>
          <a:lstStyle/>
          <a:p>
            <a:r>
              <a:rPr lang="en-US" sz="3200"/>
              <a:t>SURVEILLANCE STATE</a:t>
            </a:r>
            <a:endParaRPr lang="en-US"/>
          </a:p>
        </p:txBody>
      </p:sp>
      <p:sp>
        <p:nvSpPr>
          <p:cNvPr id="3" name="Content Placeholder 2">
            <a:extLst>
              <a:ext uri="{FF2B5EF4-FFF2-40B4-BE49-F238E27FC236}">
                <a16:creationId xmlns:a16="http://schemas.microsoft.com/office/drawing/2014/main" id="{A0EAA95A-E1F3-D09C-904F-811B4A387D72}"/>
              </a:ext>
            </a:extLst>
          </p:cNvPr>
          <p:cNvSpPr>
            <a:spLocks noGrp="1"/>
          </p:cNvSpPr>
          <p:nvPr>
            <p:ph idx="1"/>
          </p:nvPr>
        </p:nvSpPr>
        <p:spPr>
          <a:xfrm>
            <a:off x="970550" y="1709966"/>
            <a:ext cx="10257971" cy="4351338"/>
          </a:xfrm>
        </p:spPr>
        <p:txBody>
          <a:bodyPr vert="horz" lIns="91440" tIns="45720" rIns="91440" bIns="45720" rtlCol="0" anchor="t">
            <a:normAutofit/>
          </a:bodyPr>
          <a:lstStyle/>
          <a:p>
            <a:r>
              <a:rPr lang="en-US"/>
              <a:t>Snowden's leaks lead to increased public awareness of privacy rights and digital security</a:t>
            </a:r>
          </a:p>
          <a:p>
            <a:r>
              <a:rPr lang="en-US"/>
              <a:t>The concept of a surveillance state has gained global attention, especially after Snowden's revelations about mass surveillance programs</a:t>
            </a:r>
          </a:p>
          <a:p>
            <a:r>
              <a:rPr lang="en-US"/>
              <a:t>Key characteristics of a surveillance state include: mass data collection, advanced technology such as AI and facial recognition, collaboration with corporations like tech companies, secretive operations with little public knowledge or oversight, and legal loopholes and justifications, like the government claiming national security, counterterrorism, or crime prevention as a reason for their surveillance.</a:t>
            </a:r>
          </a:p>
        </p:txBody>
      </p:sp>
    </p:spTree>
    <p:extLst>
      <p:ext uri="{BB962C8B-B14F-4D97-AF65-F5344CB8AC3E}">
        <p14:creationId xmlns:p14="http://schemas.microsoft.com/office/powerpoint/2010/main" val="402864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AC32A-D6BC-33E8-8651-B3791B51704D}"/>
              </a:ext>
            </a:extLst>
          </p:cNvPr>
          <p:cNvSpPr>
            <a:spLocks noGrp="1"/>
          </p:cNvSpPr>
          <p:nvPr>
            <p:ph type="title"/>
          </p:nvPr>
        </p:nvSpPr>
        <p:spPr>
          <a:xfrm>
            <a:off x="869315" y="646302"/>
            <a:ext cx="9238434" cy="857559"/>
          </a:xfrm>
        </p:spPr>
        <p:txBody>
          <a:bodyPr/>
          <a:lstStyle/>
          <a:p>
            <a:r>
              <a:rPr lang="en-US" sz="3200"/>
              <a:t>How COVID-19 Affected Surveillance</a:t>
            </a:r>
          </a:p>
        </p:txBody>
      </p:sp>
      <p:sp>
        <p:nvSpPr>
          <p:cNvPr id="3" name="Content Placeholder 2">
            <a:extLst>
              <a:ext uri="{FF2B5EF4-FFF2-40B4-BE49-F238E27FC236}">
                <a16:creationId xmlns:a16="http://schemas.microsoft.com/office/drawing/2014/main" id="{63627E66-44B9-B33E-9431-96600640198F}"/>
              </a:ext>
            </a:extLst>
          </p:cNvPr>
          <p:cNvSpPr>
            <a:spLocks noGrp="1"/>
          </p:cNvSpPr>
          <p:nvPr>
            <p:ph idx="1"/>
          </p:nvPr>
        </p:nvSpPr>
        <p:spPr>
          <a:xfrm>
            <a:off x="956400" y="1984829"/>
            <a:ext cx="9238434" cy="3810000"/>
          </a:xfrm>
        </p:spPr>
        <p:txBody>
          <a:bodyPr vert="horz" lIns="91440" tIns="45720" rIns="91440" bIns="45720" rtlCol="0" anchor="t">
            <a:normAutofit/>
          </a:bodyPr>
          <a:lstStyle/>
          <a:p>
            <a:r>
              <a:rPr lang="en-US"/>
              <a:t>The COVID-19 pandemic created the perfect conditions for normalizing surveillance, as people had to move their work, education, and social lives online, which has generated huge amounts of data. Governments and corporations used this as an opportunity to develop new surveillance tools. </a:t>
            </a:r>
          </a:p>
          <a:p>
            <a:r>
              <a:rPr lang="en-US"/>
              <a:t>People were scared and more willing to accept being monitored if it meant being safe.</a:t>
            </a:r>
          </a:p>
          <a:p>
            <a:r>
              <a:rPr lang="en-US"/>
              <a:t>Many governments, including those who have claimed to support freedom, are now justifying surveillance in ways that have continued after the pandemic.</a:t>
            </a:r>
          </a:p>
          <a:p>
            <a:endParaRPr lang="en-US"/>
          </a:p>
        </p:txBody>
      </p:sp>
    </p:spTree>
    <p:extLst>
      <p:ext uri="{BB962C8B-B14F-4D97-AF65-F5344CB8AC3E}">
        <p14:creationId xmlns:p14="http://schemas.microsoft.com/office/powerpoint/2010/main" val="3153016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54B89-F0FF-15A6-FEC3-0EEDD23E2888}"/>
              </a:ext>
            </a:extLst>
          </p:cNvPr>
          <p:cNvSpPr>
            <a:spLocks noGrp="1"/>
          </p:cNvSpPr>
          <p:nvPr>
            <p:ph type="title"/>
          </p:nvPr>
        </p:nvSpPr>
        <p:spPr>
          <a:xfrm>
            <a:off x="921566" y="700005"/>
            <a:ext cx="9238434" cy="857559"/>
          </a:xfrm>
        </p:spPr>
        <p:txBody>
          <a:bodyPr/>
          <a:lstStyle/>
          <a:p>
            <a:r>
              <a:rPr lang="en-US" sz="3200"/>
              <a:t>Digital Surveillance in Canada</a:t>
            </a:r>
          </a:p>
        </p:txBody>
      </p:sp>
      <p:sp>
        <p:nvSpPr>
          <p:cNvPr id="3" name="Content Placeholder 2">
            <a:extLst>
              <a:ext uri="{FF2B5EF4-FFF2-40B4-BE49-F238E27FC236}">
                <a16:creationId xmlns:a16="http://schemas.microsoft.com/office/drawing/2014/main" id="{9A65A2DD-8462-6BD2-B0DC-BB734EA890B3}"/>
              </a:ext>
            </a:extLst>
          </p:cNvPr>
          <p:cNvSpPr>
            <a:spLocks noGrp="1"/>
          </p:cNvSpPr>
          <p:nvPr>
            <p:ph idx="1"/>
          </p:nvPr>
        </p:nvSpPr>
        <p:spPr>
          <a:xfrm>
            <a:off x="921566" y="1940560"/>
            <a:ext cx="9238434" cy="3810000"/>
          </a:xfrm>
        </p:spPr>
        <p:txBody>
          <a:bodyPr vert="horz" lIns="91440" tIns="45720" rIns="91440" bIns="45720" rtlCol="0" anchor="t">
            <a:normAutofit/>
          </a:bodyPr>
          <a:lstStyle/>
          <a:p>
            <a:r>
              <a:rPr lang="en-US" dirty="0"/>
              <a:t>In recent years more and more Canadian universities have been developing and using "digital proctoring" technology. This software is used to monitor students during their work.</a:t>
            </a:r>
          </a:p>
          <a:p>
            <a:r>
              <a:rPr lang="en-US" dirty="0"/>
              <a:t>Often these programs are more likely to single out students who are neurodiverse or disabled. Digital proctoring also often displays un ability to detect nonwhite students.</a:t>
            </a:r>
          </a:p>
          <a:p>
            <a:r>
              <a:rPr lang="en-US" dirty="0"/>
              <a:t>This software has a tendency to confuse any nervousness on the part of the student with suspicious activity. Rather than increase any amount in confidence in the academic system, this surveillance software has instead increased anxiety during test-taking in universities.</a:t>
            </a:r>
          </a:p>
        </p:txBody>
      </p:sp>
    </p:spTree>
    <p:extLst>
      <p:ext uri="{BB962C8B-B14F-4D97-AF65-F5344CB8AC3E}">
        <p14:creationId xmlns:p14="http://schemas.microsoft.com/office/powerpoint/2010/main" val="113227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B3D2B-1B58-9656-8869-18C2487522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DF420D-35CB-B00C-4E59-ECCFCEE94C1E}"/>
              </a:ext>
            </a:extLst>
          </p:cNvPr>
          <p:cNvSpPr>
            <a:spLocks noGrp="1"/>
          </p:cNvSpPr>
          <p:nvPr>
            <p:ph type="title"/>
          </p:nvPr>
        </p:nvSpPr>
        <p:spPr>
          <a:xfrm>
            <a:off x="921566" y="700005"/>
            <a:ext cx="9238434" cy="857559"/>
          </a:xfrm>
        </p:spPr>
        <p:txBody>
          <a:bodyPr/>
          <a:lstStyle/>
          <a:p>
            <a:r>
              <a:rPr lang="en-US" sz="3200"/>
              <a:t>Digital Surveillance in south </a:t>
            </a:r>
            <a:r>
              <a:rPr lang="en-US" sz="3200" err="1"/>
              <a:t>africa</a:t>
            </a:r>
          </a:p>
        </p:txBody>
      </p:sp>
      <p:sp>
        <p:nvSpPr>
          <p:cNvPr id="3" name="Content Placeholder 2">
            <a:extLst>
              <a:ext uri="{FF2B5EF4-FFF2-40B4-BE49-F238E27FC236}">
                <a16:creationId xmlns:a16="http://schemas.microsoft.com/office/drawing/2014/main" id="{913BCF58-E4A7-5255-BE7C-96C0A3ABFE56}"/>
              </a:ext>
            </a:extLst>
          </p:cNvPr>
          <p:cNvSpPr>
            <a:spLocks noGrp="1"/>
          </p:cNvSpPr>
          <p:nvPr>
            <p:ph idx="1"/>
          </p:nvPr>
        </p:nvSpPr>
        <p:spPr>
          <a:xfrm>
            <a:off x="921566" y="1552372"/>
            <a:ext cx="9238434" cy="4917055"/>
          </a:xfrm>
        </p:spPr>
        <p:txBody>
          <a:bodyPr vert="horz" lIns="91440" tIns="45720" rIns="91440" bIns="45720" rtlCol="0" anchor="t">
            <a:normAutofit/>
          </a:bodyPr>
          <a:lstStyle/>
          <a:p>
            <a:r>
              <a:rPr lang="en-US" dirty="0"/>
              <a:t>In the last two decades South Africa has undergone a rapid development in their surveillance-related industries. South Africa has followed most of the rest of the globe in a great expansion of these surveillance methods. </a:t>
            </a:r>
          </a:p>
          <a:p>
            <a:r>
              <a:rPr lang="en-US" dirty="0"/>
              <a:t>In South Africa cities becoming increasingly surveilled by public surveillance measures. With the introduction of Artificial intelligence, these measures have become even more common.</a:t>
            </a:r>
          </a:p>
          <a:p>
            <a:r>
              <a:rPr lang="en-US" dirty="0"/>
              <a:t>Together with the advances of technologies contributing to the expanding surveillance state in South Africa, is the state of violent crimes in the country. The economic inequalities in the country have contributed to a large surge of crime in the country. Organized criminal gangs are on the rise in several South African cities and the capital of South Africa, Cape Town, has one of the highest murder rates in the world.</a:t>
            </a:r>
          </a:p>
          <a:p>
            <a:endParaRPr lang="en-US" dirty="0"/>
          </a:p>
        </p:txBody>
      </p:sp>
    </p:spTree>
    <p:extLst>
      <p:ext uri="{BB962C8B-B14F-4D97-AF65-F5344CB8AC3E}">
        <p14:creationId xmlns:p14="http://schemas.microsoft.com/office/powerpoint/2010/main" val="1622441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DEB8E-3520-715A-840F-F64D8F99B8A3}"/>
              </a:ext>
            </a:extLst>
          </p:cNvPr>
          <p:cNvSpPr>
            <a:spLocks noGrp="1"/>
          </p:cNvSpPr>
          <p:nvPr>
            <p:ph type="title"/>
          </p:nvPr>
        </p:nvSpPr>
        <p:spPr>
          <a:xfrm>
            <a:off x="1429566" y="1059822"/>
            <a:ext cx="9238434" cy="857559"/>
          </a:xfrm>
        </p:spPr>
        <p:txBody>
          <a:bodyPr/>
          <a:lstStyle/>
          <a:p>
            <a:r>
              <a:rPr lang="en-US" dirty="0"/>
              <a:t>Digital Surveillance in South Africa (</a:t>
            </a:r>
            <a:r>
              <a:rPr lang="en-US" dirty="0" err="1"/>
              <a:t>cont</a:t>
            </a:r>
            <a:r>
              <a:rPr lang="en-US" dirty="0"/>
              <a:t>)</a:t>
            </a:r>
          </a:p>
        </p:txBody>
      </p:sp>
      <p:pic>
        <p:nvPicPr>
          <p:cNvPr id="7" name="Content Placeholder 6" descr="A close-up of a camera&#10;&#10;AI-generated content may be incorrect.">
            <a:extLst>
              <a:ext uri="{FF2B5EF4-FFF2-40B4-BE49-F238E27FC236}">
                <a16:creationId xmlns:a16="http://schemas.microsoft.com/office/drawing/2014/main" id="{B3C82A29-C25C-D8B7-0685-8E544CBF5966}"/>
              </a:ext>
            </a:extLst>
          </p:cNvPr>
          <p:cNvPicPr>
            <a:picLocks noGrp="1" noChangeAspect="1"/>
          </p:cNvPicPr>
          <p:nvPr>
            <p:ph idx="1"/>
          </p:nvPr>
        </p:nvPicPr>
        <p:blipFill>
          <a:blip r:embed="rId2"/>
          <a:stretch>
            <a:fillRect/>
          </a:stretch>
        </p:blipFill>
        <p:spPr>
          <a:xfrm>
            <a:off x="1611032" y="2206385"/>
            <a:ext cx="6115050" cy="2876550"/>
          </a:xfrm>
        </p:spPr>
      </p:pic>
      <p:sp>
        <p:nvSpPr>
          <p:cNvPr id="4" name="Date Placeholder 3">
            <a:extLst>
              <a:ext uri="{FF2B5EF4-FFF2-40B4-BE49-F238E27FC236}">
                <a16:creationId xmlns:a16="http://schemas.microsoft.com/office/drawing/2014/main" id="{ABC1E2C1-CD0A-C353-DFFB-96347503632C}"/>
              </a:ext>
            </a:extLst>
          </p:cNvPr>
          <p:cNvSpPr>
            <a:spLocks noGrp="1"/>
          </p:cNvSpPr>
          <p:nvPr>
            <p:ph type="dt" sz="half" idx="10"/>
          </p:nvPr>
        </p:nvSpPr>
        <p:spPr/>
        <p:txBody>
          <a:bodyPr/>
          <a:lstStyle/>
          <a:p>
            <a:fld id="{208FD5DC-E563-4E04-9749-EF8A131286F8}" type="datetime1">
              <a:rPr lang="en-US"/>
              <a:t>4/15/2025</a:t>
            </a:fld>
            <a:endParaRPr lang="en-US"/>
          </a:p>
        </p:txBody>
      </p:sp>
      <p:sp>
        <p:nvSpPr>
          <p:cNvPr id="5" name="Footer Placeholder 4">
            <a:extLst>
              <a:ext uri="{FF2B5EF4-FFF2-40B4-BE49-F238E27FC236}">
                <a16:creationId xmlns:a16="http://schemas.microsoft.com/office/drawing/2014/main" id="{49CB8DBC-3794-7F11-19A6-67A2D3A204AB}"/>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BF23C3EB-3291-7962-1690-180D22DC730C}"/>
              </a:ext>
            </a:extLst>
          </p:cNvPr>
          <p:cNvSpPr>
            <a:spLocks noGrp="1"/>
          </p:cNvSpPr>
          <p:nvPr>
            <p:ph type="sldNum" sz="quarter" idx="12"/>
          </p:nvPr>
        </p:nvSpPr>
        <p:spPr/>
        <p:txBody>
          <a:bodyPr/>
          <a:lstStyle/>
          <a:p>
            <a:fld id="{196A61CA-0502-4EE4-9724-96EA822543E5}" type="slidenum">
              <a:rPr lang="en-US" dirty="0"/>
              <a:t>7</a:t>
            </a:fld>
            <a:endParaRPr lang="en-US"/>
          </a:p>
        </p:txBody>
      </p:sp>
      <p:pic>
        <p:nvPicPr>
          <p:cNvPr id="8" name="Picture 7" descr="A poster of a person wearing a mask&#10;&#10;AI-generated content may be incorrect.">
            <a:extLst>
              <a:ext uri="{FF2B5EF4-FFF2-40B4-BE49-F238E27FC236}">
                <a16:creationId xmlns:a16="http://schemas.microsoft.com/office/drawing/2014/main" id="{12FC82EE-A907-59E3-D08C-88195129AEEA}"/>
              </a:ext>
            </a:extLst>
          </p:cNvPr>
          <p:cNvPicPr>
            <a:picLocks noChangeAspect="1"/>
          </p:cNvPicPr>
          <p:nvPr/>
        </p:nvPicPr>
        <p:blipFill>
          <a:blip r:embed="rId3"/>
          <a:stretch>
            <a:fillRect/>
          </a:stretch>
        </p:blipFill>
        <p:spPr>
          <a:xfrm>
            <a:off x="8310228" y="1495245"/>
            <a:ext cx="3177167" cy="3881887"/>
          </a:xfrm>
          <a:prstGeom prst="rect">
            <a:avLst/>
          </a:prstGeom>
        </p:spPr>
      </p:pic>
      <p:sp>
        <p:nvSpPr>
          <p:cNvPr id="9" name="TextBox 8">
            <a:extLst>
              <a:ext uri="{FF2B5EF4-FFF2-40B4-BE49-F238E27FC236}">
                <a16:creationId xmlns:a16="http://schemas.microsoft.com/office/drawing/2014/main" id="{7942A85C-CF20-0C1E-9DEA-DF5C17DB59C6}"/>
              </a:ext>
            </a:extLst>
          </p:cNvPr>
          <p:cNvSpPr txBox="1"/>
          <p:nvPr/>
        </p:nvSpPr>
        <p:spPr>
          <a:xfrm>
            <a:off x="1795083" y="5344453"/>
            <a:ext cx="599721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Ads run by Foreign companies to promote commercial surveillance to South Africans</a:t>
            </a:r>
          </a:p>
        </p:txBody>
      </p:sp>
    </p:spTree>
    <p:extLst>
      <p:ext uri="{BB962C8B-B14F-4D97-AF65-F5344CB8AC3E}">
        <p14:creationId xmlns:p14="http://schemas.microsoft.com/office/powerpoint/2010/main" val="399882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1384F-1FF1-AE83-FBD8-14FB693942E4}"/>
              </a:ext>
            </a:extLst>
          </p:cNvPr>
          <p:cNvSpPr>
            <a:spLocks noGrp="1"/>
          </p:cNvSpPr>
          <p:nvPr>
            <p:ph type="title"/>
          </p:nvPr>
        </p:nvSpPr>
        <p:spPr>
          <a:xfrm>
            <a:off x="819966" y="547605"/>
            <a:ext cx="9238434" cy="857559"/>
          </a:xfrm>
        </p:spPr>
        <p:txBody>
          <a:bodyPr/>
          <a:lstStyle/>
          <a:p>
            <a:r>
              <a:rPr lang="en-US" sz="3200"/>
              <a:t>Digital Surveillance in China</a:t>
            </a:r>
          </a:p>
        </p:txBody>
      </p:sp>
      <p:sp>
        <p:nvSpPr>
          <p:cNvPr id="3" name="Content Placeholder 2">
            <a:extLst>
              <a:ext uri="{FF2B5EF4-FFF2-40B4-BE49-F238E27FC236}">
                <a16:creationId xmlns:a16="http://schemas.microsoft.com/office/drawing/2014/main" id="{706F2243-C894-D769-00AA-EFC7D06EE448}"/>
              </a:ext>
            </a:extLst>
          </p:cNvPr>
          <p:cNvSpPr>
            <a:spLocks noGrp="1"/>
          </p:cNvSpPr>
          <p:nvPr>
            <p:ph idx="1"/>
          </p:nvPr>
        </p:nvSpPr>
        <p:spPr>
          <a:xfrm>
            <a:off x="819966" y="1788160"/>
            <a:ext cx="9238434" cy="3810000"/>
          </a:xfrm>
        </p:spPr>
        <p:txBody>
          <a:bodyPr vert="horz" lIns="91440" tIns="45720" rIns="91440" bIns="45720" rtlCol="0" anchor="t">
            <a:normAutofit/>
          </a:bodyPr>
          <a:lstStyle/>
          <a:p>
            <a:r>
              <a:rPr lang="en-US"/>
              <a:t>China is a major player in digital surveillance and uses advanced technology to monitor their Citizens. The country has even developed AI-powered tools to detect emotions, which could be used to control public </a:t>
            </a:r>
            <a:r>
              <a:rPr lang="en-US" err="1"/>
              <a:t>behaviour</a:t>
            </a:r>
            <a:r>
              <a:rPr lang="en-US"/>
              <a:t> and prevent protests </a:t>
            </a:r>
            <a:r>
              <a:rPr lang="en-US">
                <a:ea typeface="+mn-lt"/>
                <a:cs typeface="+mn-lt"/>
              </a:rPr>
              <a:t>(Maati &amp; </a:t>
            </a:r>
            <a:r>
              <a:rPr lang="en-US" err="1">
                <a:ea typeface="+mn-lt"/>
                <a:cs typeface="+mn-lt"/>
              </a:rPr>
              <a:t>Švedkauskas</a:t>
            </a:r>
            <a:r>
              <a:rPr lang="en-US">
                <a:ea typeface="+mn-lt"/>
                <a:cs typeface="+mn-lt"/>
              </a:rPr>
              <a:t>, 2021).</a:t>
            </a:r>
          </a:p>
          <a:p>
            <a:r>
              <a:rPr lang="en-US">
                <a:ea typeface="+mn-lt"/>
                <a:cs typeface="+mn-lt"/>
              </a:rPr>
              <a:t>China has been labeled the "pioneer" of digital surveillance, using advanced tools to monitor their population.</a:t>
            </a:r>
          </a:p>
          <a:p>
            <a:endParaRPr lang="en-US">
              <a:ea typeface="+mn-lt"/>
              <a:cs typeface="+mn-lt"/>
            </a:endParaRPr>
          </a:p>
          <a:p>
            <a:endParaRPr lang="en-US">
              <a:ea typeface="+mn-lt"/>
              <a:cs typeface="+mn-lt"/>
            </a:endParaRPr>
          </a:p>
        </p:txBody>
      </p:sp>
    </p:spTree>
    <p:extLst>
      <p:ext uri="{BB962C8B-B14F-4D97-AF65-F5344CB8AC3E}">
        <p14:creationId xmlns:p14="http://schemas.microsoft.com/office/powerpoint/2010/main" val="324125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54B7-FED4-275A-CF79-2379275877ED}"/>
              </a:ext>
            </a:extLst>
          </p:cNvPr>
          <p:cNvSpPr>
            <a:spLocks noGrp="1"/>
          </p:cNvSpPr>
          <p:nvPr>
            <p:ph type="title"/>
          </p:nvPr>
        </p:nvSpPr>
        <p:spPr>
          <a:xfrm>
            <a:off x="728526" y="625257"/>
            <a:ext cx="9238434" cy="857559"/>
          </a:xfrm>
        </p:spPr>
        <p:txBody>
          <a:bodyPr>
            <a:normAutofit/>
          </a:bodyPr>
          <a:lstStyle/>
          <a:p>
            <a:r>
              <a:rPr lang="en-US" sz="3200"/>
              <a:t>Citizen's Concerns</a:t>
            </a:r>
          </a:p>
        </p:txBody>
      </p:sp>
      <p:sp>
        <p:nvSpPr>
          <p:cNvPr id="6" name="TextBox 5">
            <a:extLst>
              <a:ext uri="{FF2B5EF4-FFF2-40B4-BE49-F238E27FC236}">
                <a16:creationId xmlns:a16="http://schemas.microsoft.com/office/drawing/2014/main" id="{0BE0DEEA-38E8-6253-8BAA-34DC5C50EF69}"/>
              </a:ext>
            </a:extLst>
          </p:cNvPr>
          <p:cNvSpPr txBox="1"/>
          <p:nvPr/>
        </p:nvSpPr>
        <p:spPr>
          <a:xfrm>
            <a:off x="877824" y="2023872"/>
            <a:ext cx="10017760" cy="12905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buFont typeface="Arial"/>
              <a:buChar char="•"/>
            </a:pPr>
            <a:r>
              <a:rPr lang="en-US"/>
              <a:t>Digital surveillance is becoming more accepted, and harder to resist. Unless people push back, governments and corporations will continue using digital surveillance, turning it into a permanent part of society. </a:t>
            </a:r>
          </a:p>
        </p:txBody>
      </p:sp>
    </p:spTree>
    <p:extLst>
      <p:ext uri="{BB962C8B-B14F-4D97-AF65-F5344CB8AC3E}">
        <p14:creationId xmlns:p14="http://schemas.microsoft.com/office/powerpoint/2010/main" val="100482172"/>
      </p:ext>
    </p:extLst>
  </p:cSld>
  <p:clrMapOvr>
    <a:masterClrMapping/>
  </p:clrMapOvr>
</p:sld>
</file>

<file path=ppt/theme/theme1.xml><?xml version="1.0" encoding="utf-8"?>
<a:theme xmlns:a="http://schemas.openxmlformats.org/drawingml/2006/main" name="PortalVTI">
  <a:themeElements>
    <a:clrScheme name="PortalVTI">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PortalVTI">
      <a:majorFont>
        <a:latin typeface="Trade Gothic Next Cond"/>
        <a:ea typeface=""/>
        <a:cs typeface=""/>
      </a:majorFont>
      <a:minorFont>
        <a:latin typeface="Trade Gothic Next Light"/>
        <a:ea typeface=""/>
        <a:cs typeface=""/>
      </a:minorFont>
    </a:fontScheme>
    <a:fmtScheme name="Portal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E3A4BB4D-5227-4A6D-99D3-DBAB0FE4C68F}" vid="{BE515EFD-5A7A-4BFE-BE06-A21DB8499CD2}"/>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PortalVTI</vt:lpstr>
      <vt:lpstr>Eyes Everywhere: The Global Rise of Digital Surveillance</vt:lpstr>
      <vt:lpstr>The Whistleblower: Edward Snowden</vt:lpstr>
      <vt:lpstr>SURVEILLANCE STATE</vt:lpstr>
      <vt:lpstr>How COVID-19 Affected Surveillance</vt:lpstr>
      <vt:lpstr>Digital Surveillance in Canada</vt:lpstr>
      <vt:lpstr>Digital Surveillance in south africa</vt:lpstr>
      <vt:lpstr>Digital Surveillance in South Africa (cont)</vt:lpstr>
      <vt:lpstr>Digital Surveillance in China</vt:lpstr>
      <vt:lpstr>Citizen's Concerns</vt:lpstr>
      <vt:lpstr>Digital Surveillance in apps</vt:lpstr>
      <vt:lpstr>Surveillance via Microsoft</vt:lpstr>
      <vt:lpstr>Summary of Privacy Policies </vt:lpstr>
      <vt:lpstr>What does all this mean?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447</cp:revision>
  <dcterms:created xsi:type="dcterms:W3CDTF">2025-03-04T02:24:34Z</dcterms:created>
  <dcterms:modified xsi:type="dcterms:W3CDTF">2025-04-16T01:32:57Z</dcterms:modified>
</cp:coreProperties>
</file>